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Merriweather" panose="020B0604020202020204" charset="0"/>
      <p:regular r:id="rId16"/>
      <p:bold r:id="rId17"/>
      <p:italic r:id="rId18"/>
      <p:boldItalic r:id="rId19"/>
    </p:embeddedFont>
    <p:embeddedFont>
      <p:font typeface="Roboto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1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s-NI" sz="1400" b="1"/>
              <a:t>Situacion</a:t>
            </a:r>
            <a:r>
              <a:rPr lang="es-NI" sz="1400" b="1" baseline="0"/>
              <a:t> Categoria Sistemas -  SIASAR</a:t>
            </a:r>
            <a:endParaRPr lang="es-NI" sz="14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s-N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Hoja2!$D$27</c:f>
              <c:strCache>
                <c:ptCount val="1"/>
                <c:pt idx="0">
                  <c:v>Año 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Hoja2!$C$28:$C$39</c:f>
              <c:strCache>
                <c:ptCount val="12"/>
                <c:pt idx="0">
                  <c:v>El Apante</c:v>
                </c:pt>
                <c:pt idx="1">
                  <c:v>El Bosquecito</c:v>
                </c:pt>
                <c:pt idx="2">
                  <c:v>El Coyolito</c:v>
                </c:pt>
                <c:pt idx="3">
                  <c:v>Moropoto</c:v>
                </c:pt>
                <c:pt idx="4">
                  <c:v>Los Mangos</c:v>
                </c:pt>
                <c:pt idx="5">
                  <c:v>El Chilamate</c:v>
                </c:pt>
                <c:pt idx="6">
                  <c:v>Los Encuentros</c:v>
                </c:pt>
                <c:pt idx="7">
                  <c:v>La Esperanza</c:v>
                </c:pt>
                <c:pt idx="8">
                  <c:v>Cerro Grande</c:v>
                </c:pt>
                <c:pt idx="9">
                  <c:v>Quebrada Arriba</c:v>
                </c:pt>
                <c:pt idx="10">
                  <c:v>Santa Ana</c:v>
                </c:pt>
                <c:pt idx="11">
                  <c:v>San Antonio</c:v>
                </c:pt>
              </c:strCache>
            </c:strRef>
          </c:cat>
          <c:val>
            <c:numRef>
              <c:f>Hoja2!$D$28:$D$39</c:f>
              <c:numCache>
                <c:formatCode>General</c:formatCode>
                <c:ptCount val="12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3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1</c:v>
                </c:pt>
                <c:pt idx="10">
                  <c:v>3</c:v>
                </c:pt>
                <c:pt idx="1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57-4311-B506-2957817A2834}"/>
            </c:ext>
          </c:extLst>
        </c:ser>
        <c:ser>
          <c:idx val="1"/>
          <c:order val="1"/>
          <c:tx>
            <c:strRef>
              <c:f>Hoja2!$E$27</c:f>
              <c:strCache>
                <c:ptCount val="1"/>
                <c:pt idx="0">
                  <c:v>Año 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Hoja2!$C$28:$C$39</c:f>
              <c:strCache>
                <c:ptCount val="12"/>
                <c:pt idx="0">
                  <c:v>El Apante</c:v>
                </c:pt>
                <c:pt idx="1">
                  <c:v>El Bosquecito</c:v>
                </c:pt>
                <c:pt idx="2">
                  <c:v>El Coyolito</c:v>
                </c:pt>
                <c:pt idx="3">
                  <c:v>Moropoto</c:v>
                </c:pt>
                <c:pt idx="4">
                  <c:v>Los Mangos</c:v>
                </c:pt>
                <c:pt idx="5">
                  <c:v>El Chilamate</c:v>
                </c:pt>
                <c:pt idx="6">
                  <c:v>Los Encuentros</c:v>
                </c:pt>
                <c:pt idx="7">
                  <c:v>La Esperanza</c:v>
                </c:pt>
                <c:pt idx="8">
                  <c:v>Cerro Grande</c:v>
                </c:pt>
                <c:pt idx="9">
                  <c:v>Quebrada Arriba</c:v>
                </c:pt>
                <c:pt idx="10">
                  <c:v>Santa Ana</c:v>
                </c:pt>
                <c:pt idx="11">
                  <c:v>San Antonio</c:v>
                </c:pt>
              </c:strCache>
            </c:strRef>
          </c:cat>
          <c:val>
            <c:numRef>
              <c:f>Hoja2!$E$28:$E$39</c:f>
              <c:numCache>
                <c:formatCode>General</c:formatCode>
                <c:ptCount val="12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  <c:pt idx="5">
                  <c:v>3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2</c:v>
                </c:pt>
                <c:pt idx="10">
                  <c:v>3</c:v>
                </c:pt>
                <c:pt idx="1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57-4311-B506-2957817A28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9"/>
        <c:axId val="-164787952"/>
        <c:axId val="-164787408"/>
      </c:barChart>
      <c:catAx>
        <c:axId val="-164787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NI"/>
          </a:p>
        </c:txPr>
        <c:crossAx val="-164787408"/>
        <c:crosses val="autoZero"/>
        <c:auto val="1"/>
        <c:lblAlgn val="ctr"/>
        <c:lblOffset val="100"/>
        <c:noMultiLvlLbl val="0"/>
      </c:catAx>
      <c:valAx>
        <c:axId val="-164787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NI"/>
          </a:p>
        </c:txPr>
        <c:crossAx val="-164787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N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NI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sz="1400" b="1"/>
              <a:t>Situacion</a:t>
            </a:r>
            <a:r>
              <a:rPr lang="en-US" sz="1400" b="1" baseline="0"/>
              <a:t> Categoria CAPS - SIASAR</a:t>
            </a:r>
            <a:endParaRPr lang="en-US" sz="14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s-N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Hoja2!$D$7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Hoja2!$C$8:$C$19</c:f>
              <c:strCache>
                <c:ptCount val="12"/>
                <c:pt idx="0">
                  <c:v>El Apante</c:v>
                </c:pt>
                <c:pt idx="1">
                  <c:v>El Bosquecito</c:v>
                </c:pt>
                <c:pt idx="2">
                  <c:v>El Coyolito</c:v>
                </c:pt>
                <c:pt idx="3">
                  <c:v>Moropoto</c:v>
                </c:pt>
                <c:pt idx="4">
                  <c:v>Los Mangos</c:v>
                </c:pt>
                <c:pt idx="5">
                  <c:v>El Chilamate</c:v>
                </c:pt>
                <c:pt idx="6">
                  <c:v>Los Encuentros</c:v>
                </c:pt>
                <c:pt idx="7">
                  <c:v>La Esperanza</c:v>
                </c:pt>
                <c:pt idx="8">
                  <c:v>Cerro Grande</c:v>
                </c:pt>
                <c:pt idx="9">
                  <c:v>Quebrada Arriba</c:v>
                </c:pt>
                <c:pt idx="10">
                  <c:v>Santa Ana</c:v>
                </c:pt>
                <c:pt idx="11">
                  <c:v>San Antonio</c:v>
                </c:pt>
              </c:strCache>
            </c:strRef>
          </c:cat>
          <c:val>
            <c:numRef>
              <c:f>Hoja2!$D$8:$D$19</c:f>
              <c:numCache>
                <c:formatCode>General</c:formatCode>
                <c:ptCount val="12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2</c:v>
                </c:pt>
                <c:pt idx="7">
                  <c:v>3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8E-4EAF-8C26-1C3D61B15F7C}"/>
            </c:ext>
          </c:extLst>
        </c:ser>
        <c:ser>
          <c:idx val="1"/>
          <c:order val="1"/>
          <c:tx>
            <c:strRef>
              <c:f>Hoja2!$E$7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Hoja2!$C$8:$C$19</c:f>
              <c:strCache>
                <c:ptCount val="12"/>
                <c:pt idx="0">
                  <c:v>El Apante</c:v>
                </c:pt>
                <c:pt idx="1">
                  <c:v>El Bosquecito</c:v>
                </c:pt>
                <c:pt idx="2">
                  <c:v>El Coyolito</c:v>
                </c:pt>
                <c:pt idx="3">
                  <c:v>Moropoto</c:v>
                </c:pt>
                <c:pt idx="4">
                  <c:v>Los Mangos</c:v>
                </c:pt>
                <c:pt idx="5">
                  <c:v>El Chilamate</c:v>
                </c:pt>
                <c:pt idx="6">
                  <c:v>Los Encuentros</c:v>
                </c:pt>
                <c:pt idx="7">
                  <c:v>La Esperanza</c:v>
                </c:pt>
                <c:pt idx="8">
                  <c:v>Cerro Grande</c:v>
                </c:pt>
                <c:pt idx="9">
                  <c:v>Quebrada Arriba</c:v>
                </c:pt>
                <c:pt idx="10">
                  <c:v>Santa Ana</c:v>
                </c:pt>
                <c:pt idx="11">
                  <c:v>San Antonio</c:v>
                </c:pt>
              </c:strCache>
            </c:strRef>
          </c:cat>
          <c:val>
            <c:numRef>
              <c:f>Hoja2!$E$8:$E$19</c:f>
              <c:numCache>
                <c:formatCode>General</c:formatCode>
                <c:ptCount val="12"/>
                <c:pt idx="0">
                  <c:v>3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  <c:pt idx="5">
                  <c:v>4</c:v>
                </c:pt>
                <c:pt idx="6">
                  <c:v>4</c:v>
                </c:pt>
                <c:pt idx="7">
                  <c:v>3</c:v>
                </c:pt>
                <c:pt idx="8">
                  <c:v>2</c:v>
                </c:pt>
                <c:pt idx="9">
                  <c:v>1</c:v>
                </c:pt>
                <c:pt idx="10">
                  <c:v>3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8E-4EAF-8C26-1C3D61B15F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9"/>
        <c:axId val="-249386480"/>
        <c:axId val="-249395184"/>
      </c:barChart>
      <c:catAx>
        <c:axId val="-24938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NI"/>
          </a:p>
        </c:txPr>
        <c:crossAx val="-249395184"/>
        <c:crosses val="autoZero"/>
        <c:auto val="1"/>
        <c:lblAlgn val="ctr"/>
        <c:lblOffset val="100"/>
        <c:noMultiLvlLbl val="0"/>
      </c:catAx>
      <c:valAx>
        <c:axId val="-249395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NI"/>
          </a:p>
        </c:txPr>
        <c:crossAx val="-249386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N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NI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a1b5593a85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a1b5593a85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a1b5593a85_1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a1b5593a85_1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a1b5593a85_1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a1b5593a85_1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avLst/>
            <a:gdLst/>
            <a:ahLst/>
            <a:cxnLst/>
            <a:rect l="l" t="t" r="r" b="b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avLst/>
            <a:gdLst/>
            <a:ahLst/>
            <a:cxnLst/>
            <a:rect l="l" t="t" r="r" b="b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 hasCustomPrompt="1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taller%20SIASAR/Planes%20CAPS%20Jinotega.xlsx" TargetMode="External"/><Relationship Id="rId2" Type="http://schemas.openxmlformats.org/officeDocument/2006/relationships/hyperlink" Target="taller%20SIASAR/MATRIZ%20CATEGORIA%2012%20CAPS%202019.xlsx" TargetMode="Externa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ctrTitle"/>
          </p:nvPr>
        </p:nvSpPr>
        <p:spPr>
          <a:xfrm>
            <a:off x="311700" y="6378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</a:rPr>
              <a:t>Experiencia de</a:t>
            </a:r>
            <a:r>
              <a:rPr lang="es">
                <a:solidFill>
                  <a:srgbClr val="3C78D8"/>
                </a:solidFill>
              </a:rPr>
              <a:t> </a:t>
            </a:r>
            <a:endParaRPr>
              <a:solidFill>
                <a:srgbClr val="3C78D8"/>
              </a:solidFill>
            </a:endParaRP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4494300" y="3017552"/>
            <a:ext cx="4649700" cy="81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FFFFFF"/>
                </a:solidFill>
              </a:rPr>
              <a:t>ACOMPAÑAMIENTO PARA LA ACTUALIZACIÓN Y USO DEL </a:t>
            </a:r>
            <a:endParaRPr sz="2400" b="1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000FF"/>
              </a:solidFill>
            </a:endParaRPr>
          </a:p>
        </p:txBody>
      </p:sp>
      <p:pic>
        <p:nvPicPr>
          <p:cNvPr id="67" name="Google Shape;67;p13"/>
          <p:cNvPicPr preferRelativeResize="0"/>
          <p:nvPr/>
        </p:nvPicPr>
        <p:blipFill rotWithShape="1">
          <a:blip r:embed="rId3">
            <a:alphaModFix/>
          </a:blip>
          <a:srcRect t="10942" r="92132" b="74132"/>
          <a:stretch/>
        </p:blipFill>
        <p:spPr>
          <a:xfrm>
            <a:off x="6160450" y="3504025"/>
            <a:ext cx="1317401" cy="11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 descr="F:\A.P SFC 2019\PLANOS SFC\ONGAW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96150" y="533225"/>
            <a:ext cx="2545275" cy="90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311725" y="126125"/>
            <a:ext cx="85206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/>
              <a:t>ÁMBITO DE TRABAJO DE ONGAWA Y TERRITORIOS</a:t>
            </a:r>
            <a:endParaRPr sz="2400"/>
          </a:p>
        </p:txBody>
      </p:sp>
      <p:pic>
        <p:nvPicPr>
          <p:cNvPr id="74" name="Google Shape;7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25" y="951925"/>
            <a:ext cx="8520600" cy="4191574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4"/>
          <p:cNvSpPr/>
          <p:nvPr/>
        </p:nvSpPr>
        <p:spPr>
          <a:xfrm>
            <a:off x="3903150" y="1888910"/>
            <a:ext cx="1323300" cy="1405200"/>
          </a:xfrm>
          <a:prstGeom prst="ellipse">
            <a:avLst/>
          </a:prstGeom>
          <a:solidFill>
            <a:srgbClr val="A1C3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0000FF"/>
                </a:solidFill>
              </a:rPr>
              <a:t>DHA           Y DHS</a:t>
            </a:r>
            <a:endParaRPr sz="2400" b="1">
              <a:solidFill>
                <a:srgbClr val="0000FF"/>
              </a:solidFill>
            </a:endParaRPr>
          </a:p>
        </p:txBody>
      </p:sp>
      <p:grpSp>
        <p:nvGrpSpPr>
          <p:cNvPr id="76" name="Google Shape;76;p14"/>
          <p:cNvGrpSpPr/>
          <p:nvPr/>
        </p:nvGrpSpPr>
        <p:grpSpPr>
          <a:xfrm>
            <a:off x="4184863" y="1520198"/>
            <a:ext cx="2958454" cy="3298347"/>
            <a:chOff x="4184863" y="1520198"/>
            <a:chExt cx="2958454" cy="3298347"/>
          </a:xfrm>
        </p:grpSpPr>
        <p:sp>
          <p:nvSpPr>
            <p:cNvPr id="77" name="Google Shape;77;p14"/>
            <p:cNvSpPr/>
            <p:nvPr/>
          </p:nvSpPr>
          <p:spPr>
            <a:xfrm rot="-3280088">
              <a:off x="4136321" y="2563569"/>
              <a:ext cx="3184127" cy="1211606"/>
            </a:xfrm>
            <a:custGeom>
              <a:avLst/>
              <a:gdLst/>
              <a:ahLst/>
              <a:cxnLst/>
              <a:rect l="l" t="t" r="r" b="b"/>
              <a:pathLst>
                <a:path w="492" h="187" extrusionOk="0">
                  <a:moveTo>
                    <a:pt x="457" y="0"/>
                  </a:moveTo>
                  <a:cubicBezTo>
                    <a:pt x="416" y="91"/>
                    <a:pt x="325" y="155"/>
                    <a:pt x="218" y="155"/>
                  </a:cubicBezTo>
                  <a:cubicBezTo>
                    <a:pt x="137" y="155"/>
                    <a:pt x="64" y="118"/>
                    <a:pt x="17" y="60"/>
                  </a:cubicBezTo>
                  <a:cubicBezTo>
                    <a:pt x="11" y="70"/>
                    <a:pt x="5" y="80"/>
                    <a:pt x="0" y="90"/>
                  </a:cubicBezTo>
                  <a:cubicBezTo>
                    <a:pt x="54" y="150"/>
                    <a:pt x="132" y="187"/>
                    <a:pt x="218" y="187"/>
                  </a:cubicBezTo>
                  <a:cubicBezTo>
                    <a:pt x="343" y="187"/>
                    <a:pt x="449" y="109"/>
                    <a:pt x="492" y="0"/>
                  </a:cubicBezTo>
                  <a:cubicBezTo>
                    <a:pt x="480" y="0"/>
                    <a:pt x="468" y="1"/>
                    <a:pt x="457" y="0"/>
                  </a:cubicBezTo>
                  <a:close/>
                </a:path>
              </a:pathLst>
            </a:custGeom>
            <a:solidFill>
              <a:srgbClr val="A1C3FA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4"/>
            <p:cNvSpPr/>
            <p:nvPr/>
          </p:nvSpPr>
          <p:spPr>
            <a:xfrm rot="-3280088">
              <a:off x="4100923" y="2460157"/>
              <a:ext cx="2729637" cy="1205146"/>
            </a:xfrm>
            <a:custGeom>
              <a:avLst/>
              <a:gdLst/>
              <a:ahLst/>
              <a:cxnLst/>
              <a:rect l="l" t="t" r="r" b="b"/>
              <a:pathLst>
                <a:path w="440" h="194" extrusionOk="0">
                  <a:moveTo>
                    <a:pt x="262" y="39"/>
                  </a:moveTo>
                  <a:cubicBezTo>
                    <a:pt x="206" y="71"/>
                    <a:pt x="134" y="53"/>
                    <a:pt x="100" y="0"/>
                  </a:cubicBezTo>
                  <a:cubicBezTo>
                    <a:pt x="57" y="25"/>
                    <a:pt x="24" y="60"/>
                    <a:pt x="0" y="99"/>
                  </a:cubicBezTo>
                  <a:cubicBezTo>
                    <a:pt x="47" y="157"/>
                    <a:pt x="120" y="194"/>
                    <a:pt x="201" y="194"/>
                  </a:cubicBezTo>
                  <a:cubicBezTo>
                    <a:pt x="308" y="194"/>
                    <a:pt x="399" y="130"/>
                    <a:pt x="440" y="39"/>
                  </a:cubicBezTo>
                  <a:cubicBezTo>
                    <a:pt x="393" y="37"/>
                    <a:pt x="346" y="24"/>
                    <a:pt x="303" y="0"/>
                  </a:cubicBezTo>
                  <a:cubicBezTo>
                    <a:pt x="292" y="15"/>
                    <a:pt x="279" y="29"/>
                    <a:pt x="262" y="39"/>
                  </a:cubicBezTo>
                  <a:close/>
                </a:path>
              </a:pathLst>
            </a:custGeom>
            <a:solidFill>
              <a:srgbClr val="307BF3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4"/>
            <p:cNvSpPr txBox="1"/>
            <p:nvPr/>
          </p:nvSpPr>
          <p:spPr>
            <a:xfrm rot="-3779206">
              <a:off x="4733052" y="2863735"/>
              <a:ext cx="1577952" cy="563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SANEAMIENTO </a:t>
              </a:r>
              <a:endParaRPr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80" name="Google Shape;80;p14"/>
          <p:cNvGrpSpPr/>
          <p:nvPr/>
        </p:nvGrpSpPr>
        <p:grpSpPr>
          <a:xfrm>
            <a:off x="2857731" y="-71332"/>
            <a:ext cx="3293577" cy="3222916"/>
            <a:chOff x="2857731" y="-71332"/>
            <a:chExt cx="3293577" cy="3222916"/>
          </a:xfrm>
        </p:grpSpPr>
        <p:sp>
          <p:nvSpPr>
            <p:cNvPr id="81" name="Google Shape;81;p14"/>
            <p:cNvSpPr/>
            <p:nvPr/>
          </p:nvSpPr>
          <p:spPr>
            <a:xfrm rot="-3280089">
              <a:off x="3410337" y="297186"/>
              <a:ext cx="2188366" cy="2485879"/>
            </a:xfrm>
            <a:custGeom>
              <a:avLst/>
              <a:gdLst/>
              <a:ahLst/>
              <a:cxnLst/>
              <a:rect l="l" t="t" r="r" b="b"/>
              <a:pathLst>
                <a:path w="338" h="384" extrusionOk="0">
                  <a:moveTo>
                    <a:pt x="45" y="32"/>
                  </a:moveTo>
                  <a:cubicBezTo>
                    <a:pt x="189" y="32"/>
                    <a:pt x="306" y="148"/>
                    <a:pt x="306" y="292"/>
                  </a:cubicBezTo>
                  <a:cubicBezTo>
                    <a:pt x="306" y="325"/>
                    <a:pt x="300" y="355"/>
                    <a:pt x="289" y="384"/>
                  </a:cubicBezTo>
                  <a:cubicBezTo>
                    <a:pt x="301" y="384"/>
                    <a:pt x="312" y="384"/>
                    <a:pt x="324" y="383"/>
                  </a:cubicBezTo>
                  <a:cubicBezTo>
                    <a:pt x="333" y="354"/>
                    <a:pt x="338" y="324"/>
                    <a:pt x="338" y="292"/>
                  </a:cubicBezTo>
                  <a:cubicBezTo>
                    <a:pt x="338" y="131"/>
                    <a:pt x="207" y="0"/>
                    <a:pt x="45" y="0"/>
                  </a:cubicBezTo>
                  <a:cubicBezTo>
                    <a:pt x="30" y="0"/>
                    <a:pt x="15" y="1"/>
                    <a:pt x="0" y="3"/>
                  </a:cubicBezTo>
                  <a:cubicBezTo>
                    <a:pt x="6" y="13"/>
                    <a:pt x="12" y="23"/>
                    <a:pt x="18" y="33"/>
                  </a:cubicBezTo>
                  <a:cubicBezTo>
                    <a:pt x="27" y="32"/>
                    <a:pt x="36" y="32"/>
                    <a:pt x="45" y="32"/>
                  </a:cubicBezTo>
                  <a:close/>
                </a:path>
              </a:pathLst>
            </a:custGeom>
            <a:solidFill>
              <a:srgbClr val="A1C3FA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4"/>
            <p:cNvSpPr/>
            <p:nvPr/>
          </p:nvSpPr>
          <p:spPr>
            <a:xfrm rot="-3280088">
              <a:off x="3667674" y="581521"/>
              <a:ext cx="1790169" cy="2186080"/>
            </a:xfrm>
            <a:custGeom>
              <a:avLst/>
              <a:gdLst/>
              <a:ahLst/>
              <a:cxnLst/>
              <a:rect l="l" t="t" r="r" b="b"/>
              <a:pathLst>
                <a:path w="288" h="352" extrusionOk="0">
                  <a:moveTo>
                    <a:pt x="27" y="0"/>
                  </a:moveTo>
                  <a:cubicBezTo>
                    <a:pt x="18" y="0"/>
                    <a:pt x="9" y="0"/>
                    <a:pt x="0" y="1"/>
                  </a:cubicBezTo>
                  <a:cubicBezTo>
                    <a:pt x="21" y="43"/>
                    <a:pt x="34" y="90"/>
                    <a:pt x="35" y="140"/>
                  </a:cubicBezTo>
                  <a:cubicBezTo>
                    <a:pt x="74" y="142"/>
                    <a:pt x="111" y="163"/>
                    <a:pt x="132" y="200"/>
                  </a:cubicBezTo>
                  <a:cubicBezTo>
                    <a:pt x="153" y="236"/>
                    <a:pt x="153" y="279"/>
                    <a:pt x="136" y="315"/>
                  </a:cubicBezTo>
                  <a:cubicBezTo>
                    <a:pt x="179" y="339"/>
                    <a:pt x="225" y="351"/>
                    <a:pt x="271" y="352"/>
                  </a:cubicBezTo>
                  <a:cubicBezTo>
                    <a:pt x="282" y="323"/>
                    <a:pt x="288" y="293"/>
                    <a:pt x="288" y="260"/>
                  </a:cubicBezTo>
                  <a:cubicBezTo>
                    <a:pt x="288" y="116"/>
                    <a:pt x="171" y="0"/>
                    <a:pt x="27" y="0"/>
                  </a:cubicBezTo>
                  <a:close/>
                </a:path>
              </a:pathLst>
            </a:custGeom>
            <a:solidFill>
              <a:srgbClr val="0D5DDF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14"/>
            <p:cNvSpPr txBox="1"/>
            <p:nvPr/>
          </p:nvSpPr>
          <p:spPr>
            <a:xfrm>
              <a:off x="3782825" y="1153125"/>
              <a:ext cx="15780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0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ACCESO AGUA</a:t>
              </a:r>
              <a:endParaRPr sz="10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84" name="Google Shape;84;p14"/>
          <p:cNvGrpSpPr/>
          <p:nvPr/>
        </p:nvGrpSpPr>
        <p:grpSpPr>
          <a:xfrm>
            <a:off x="1959887" y="1684671"/>
            <a:ext cx="3424433" cy="3122279"/>
            <a:chOff x="1959887" y="1684671"/>
            <a:chExt cx="3424433" cy="3122279"/>
          </a:xfrm>
        </p:grpSpPr>
        <p:sp>
          <p:nvSpPr>
            <p:cNvPr id="85" name="Google Shape;85;p14"/>
            <p:cNvSpPr/>
            <p:nvPr/>
          </p:nvSpPr>
          <p:spPr>
            <a:xfrm rot="-3280088">
              <a:off x="2859669" y="1740600"/>
              <a:ext cx="1624870" cy="3045726"/>
            </a:xfrm>
            <a:custGeom>
              <a:avLst/>
              <a:gdLst/>
              <a:ahLst/>
              <a:cxnLst/>
              <a:rect l="l" t="t" r="r" b="b"/>
              <a:pathLst>
                <a:path w="251" h="470" extrusionOk="0">
                  <a:moveTo>
                    <a:pt x="32" y="286"/>
                  </a:moveTo>
                  <a:cubicBezTo>
                    <a:pt x="32" y="157"/>
                    <a:pt x="127" y="49"/>
                    <a:pt x="251" y="29"/>
                  </a:cubicBezTo>
                  <a:cubicBezTo>
                    <a:pt x="245" y="19"/>
                    <a:pt x="239" y="9"/>
                    <a:pt x="233" y="0"/>
                  </a:cubicBezTo>
                  <a:cubicBezTo>
                    <a:pt x="100" y="28"/>
                    <a:pt x="0" y="145"/>
                    <a:pt x="0" y="286"/>
                  </a:cubicBezTo>
                  <a:cubicBezTo>
                    <a:pt x="0" y="356"/>
                    <a:pt x="25" y="420"/>
                    <a:pt x="65" y="470"/>
                  </a:cubicBezTo>
                  <a:cubicBezTo>
                    <a:pt x="70" y="460"/>
                    <a:pt x="76" y="450"/>
                    <a:pt x="82" y="440"/>
                  </a:cubicBezTo>
                  <a:cubicBezTo>
                    <a:pt x="51" y="397"/>
                    <a:pt x="32" y="344"/>
                    <a:pt x="32" y="286"/>
                  </a:cubicBezTo>
                  <a:close/>
                </a:path>
              </a:pathLst>
            </a:custGeom>
            <a:solidFill>
              <a:srgbClr val="A1C3FA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4"/>
            <p:cNvSpPr/>
            <p:nvPr/>
          </p:nvSpPr>
          <p:spPr>
            <a:xfrm rot="-3280089">
              <a:off x="3037225" y="1789647"/>
              <a:ext cx="1575644" cy="2550423"/>
            </a:xfrm>
            <a:custGeom>
              <a:avLst/>
              <a:gdLst/>
              <a:ahLst/>
              <a:cxnLst/>
              <a:rect l="l" t="t" r="r" b="b"/>
              <a:pathLst>
                <a:path w="254" h="411" extrusionOk="0">
                  <a:moveTo>
                    <a:pt x="152" y="311"/>
                  </a:moveTo>
                  <a:cubicBezTo>
                    <a:pt x="124" y="254"/>
                    <a:pt x="145" y="185"/>
                    <a:pt x="200" y="153"/>
                  </a:cubicBezTo>
                  <a:cubicBezTo>
                    <a:pt x="217" y="143"/>
                    <a:pt x="236" y="137"/>
                    <a:pt x="254" y="136"/>
                  </a:cubicBezTo>
                  <a:cubicBezTo>
                    <a:pt x="253" y="87"/>
                    <a:pt x="241" y="41"/>
                    <a:pt x="219" y="0"/>
                  </a:cubicBezTo>
                  <a:cubicBezTo>
                    <a:pt x="95" y="20"/>
                    <a:pt x="0" y="128"/>
                    <a:pt x="0" y="257"/>
                  </a:cubicBezTo>
                  <a:cubicBezTo>
                    <a:pt x="0" y="315"/>
                    <a:pt x="19" y="368"/>
                    <a:pt x="50" y="411"/>
                  </a:cubicBezTo>
                  <a:cubicBezTo>
                    <a:pt x="75" y="371"/>
                    <a:pt x="110" y="337"/>
                    <a:pt x="152" y="311"/>
                  </a:cubicBezTo>
                  <a:close/>
                </a:path>
              </a:pathLst>
            </a:custGeom>
            <a:solidFill>
              <a:srgbClr val="0944A1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14"/>
            <p:cNvSpPr txBox="1"/>
            <p:nvPr/>
          </p:nvSpPr>
          <p:spPr>
            <a:xfrm rot="3725110" flipH="1">
              <a:off x="2866277" y="2863871"/>
              <a:ext cx="1577671" cy="5631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EDUCACION HIGIENE</a:t>
              </a:r>
              <a:endParaRPr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88" name="Google Shape;88;p14"/>
          <p:cNvSpPr/>
          <p:nvPr/>
        </p:nvSpPr>
        <p:spPr>
          <a:xfrm>
            <a:off x="2060200" y="4498800"/>
            <a:ext cx="5479875" cy="574625"/>
          </a:xfrm>
          <a:prstGeom prst="flowChartPunchedTape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                           </a:t>
            </a:r>
            <a:r>
              <a:rPr lang="es" b="1"/>
              <a:t> GÉNERO, CUENCA Y GIRH</a:t>
            </a:r>
            <a:endParaRPr b="1"/>
          </a:p>
        </p:txBody>
      </p:sp>
      <p:sp>
        <p:nvSpPr>
          <p:cNvPr id="89" name="Google Shape;89;p14"/>
          <p:cNvSpPr/>
          <p:nvPr/>
        </p:nvSpPr>
        <p:spPr>
          <a:xfrm>
            <a:off x="7169725" y="2823475"/>
            <a:ext cx="1345464" cy="448470"/>
          </a:xfrm>
          <a:prstGeom prst="flowChartTermina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FFFFFF"/>
                </a:solidFill>
              </a:rPr>
              <a:t>San Lucas 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90" name="Google Shape;90;p14"/>
          <p:cNvSpPr/>
          <p:nvPr/>
        </p:nvSpPr>
        <p:spPr>
          <a:xfrm>
            <a:off x="7069350" y="1572912"/>
            <a:ext cx="1345464" cy="448470"/>
          </a:xfrm>
          <a:prstGeom prst="flowChartTermina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FFFFFF"/>
                </a:solidFill>
              </a:rPr>
              <a:t>Jinotega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91" name="Google Shape;91;p14"/>
          <p:cNvSpPr/>
          <p:nvPr/>
        </p:nvSpPr>
        <p:spPr>
          <a:xfrm>
            <a:off x="7169725" y="3770025"/>
            <a:ext cx="1345464" cy="448470"/>
          </a:xfrm>
          <a:prstGeom prst="flowChartTerminator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FFFFFF"/>
                </a:solidFill>
              </a:rPr>
              <a:t>Yalagüina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92" name="Google Shape;92;p14"/>
          <p:cNvSpPr txBox="1"/>
          <p:nvPr/>
        </p:nvSpPr>
        <p:spPr>
          <a:xfrm>
            <a:off x="311725" y="951925"/>
            <a:ext cx="299910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ALIADO NATURAL EN LOS TERRITORIOS : </a:t>
            </a:r>
            <a:r>
              <a:rPr lang="es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GOBIERNOS LOCALES</a:t>
            </a:r>
            <a:endParaRPr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Nuestra experiencia</a:t>
            </a:r>
            <a:endParaRPr dirty="0"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" sz="1800" dirty="0"/>
              <a:t>Apoyar el primer levantamiento de línea base del SIASAR en Yalí.</a:t>
            </a:r>
            <a:endParaRPr sz="1800" dirty="0"/>
          </a:p>
          <a:p>
            <a:pPr marL="342900" lvl="0" indent="-342900" algn="just" rtl="0">
              <a:spcBef>
                <a:spcPts val="1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" sz="1800" dirty="0"/>
              <a:t>Como parte del proceso de fortalecimiento de las UMAS, se ha acompañado  la actualización del SIASAR en comunidades  4 municipios. </a:t>
            </a:r>
          </a:p>
          <a:p>
            <a:pPr marL="342900" lvl="0" indent="-342900" algn="just" rtl="0">
              <a:spcBef>
                <a:spcPts val="1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" sz="1800" dirty="0"/>
              <a:t>Herramienta para la priorización de inversión y planes de fortalecimiento a la gestión.</a:t>
            </a:r>
            <a:endParaRPr sz="1800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100" dirty="0"/>
          </a:p>
        </p:txBody>
      </p:sp>
      <p:pic>
        <p:nvPicPr>
          <p:cNvPr id="99" name="Google Shape;99;p15"/>
          <p:cNvPicPr preferRelativeResize="0"/>
          <p:nvPr/>
        </p:nvPicPr>
        <p:blipFill rotWithShape="1">
          <a:blip r:embed="rId3">
            <a:alphaModFix/>
          </a:blip>
          <a:srcRect t="10942" r="92132" b="74132"/>
          <a:stretch/>
        </p:blipFill>
        <p:spPr>
          <a:xfrm>
            <a:off x="224250" y="2785375"/>
            <a:ext cx="4032224" cy="241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>
            <a:extLst>
              <a:ext uri="{FF2B5EF4-FFF2-40B4-BE49-F238E27FC236}">
                <a16:creationId xmlns:a16="http://schemas.microsoft.com/office/drawing/2014/main" id="{B7AFD420-B655-4D61-800A-E4CDAD321CD6}"/>
              </a:ext>
            </a:extLst>
          </p:cNvPr>
          <p:cNvSpPr/>
          <p:nvPr/>
        </p:nvSpPr>
        <p:spPr>
          <a:xfrm>
            <a:off x="1365156" y="3731068"/>
            <a:ext cx="1701210" cy="936625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b="1" dirty="0">
                <a:solidFill>
                  <a:schemeClr val="accent1"/>
                </a:solidFill>
              </a:rPr>
              <a:t>ONGAWA</a:t>
            </a:r>
          </a:p>
          <a:p>
            <a:pPr algn="ctr"/>
            <a:r>
              <a:rPr lang="es-NI" sz="1000" b="1" dirty="0">
                <a:solidFill>
                  <a:schemeClr val="accent3">
                    <a:lumMod val="25000"/>
                  </a:schemeClr>
                </a:solidFill>
                <a:latin typeface="+mj-lt"/>
              </a:rPr>
              <a:t>Usuarios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84C5B77A-2A39-41C0-9497-0FE3A4E5FEF9}"/>
              </a:ext>
            </a:extLst>
          </p:cNvPr>
          <p:cNvSpPr/>
          <p:nvPr/>
        </p:nvSpPr>
        <p:spPr>
          <a:xfrm>
            <a:off x="1195419" y="2582079"/>
            <a:ext cx="1936896" cy="1046862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b="1" dirty="0"/>
              <a:t>TOMADORES DE DECISION –LOCAL</a:t>
            </a:r>
          </a:p>
          <a:p>
            <a:pPr algn="ctr"/>
            <a:r>
              <a:rPr lang="es-NI" sz="1000" b="1" dirty="0">
                <a:solidFill>
                  <a:schemeClr val="accent3">
                    <a:lumMod val="25000"/>
                  </a:schemeClr>
                </a:solidFill>
              </a:rPr>
              <a:t>Usuarios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126561BD-C312-469A-AA86-98CEB9B2994F}"/>
              </a:ext>
            </a:extLst>
          </p:cNvPr>
          <p:cNvSpPr/>
          <p:nvPr/>
        </p:nvSpPr>
        <p:spPr>
          <a:xfrm>
            <a:off x="1313040" y="295519"/>
            <a:ext cx="1565896" cy="974256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b="1" dirty="0"/>
              <a:t>CAPS</a:t>
            </a:r>
          </a:p>
        </p:txBody>
      </p:sp>
      <p:sp>
        <p:nvSpPr>
          <p:cNvPr id="8" name="Abrir llave 7">
            <a:extLst>
              <a:ext uri="{FF2B5EF4-FFF2-40B4-BE49-F238E27FC236}">
                <a16:creationId xmlns:a16="http://schemas.microsoft.com/office/drawing/2014/main" id="{F337DA00-EE80-4126-A703-9B3748ABD415}"/>
              </a:ext>
            </a:extLst>
          </p:cNvPr>
          <p:cNvSpPr/>
          <p:nvPr/>
        </p:nvSpPr>
        <p:spPr>
          <a:xfrm>
            <a:off x="3231556" y="268544"/>
            <a:ext cx="274032" cy="110932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1C1EEEF-E2AA-4BAC-A420-1C961ECC2FE0}"/>
              </a:ext>
            </a:extLst>
          </p:cNvPr>
          <p:cNvSpPr txBox="1"/>
          <p:nvPr/>
        </p:nvSpPr>
        <p:spPr>
          <a:xfrm>
            <a:off x="3551801" y="359274"/>
            <a:ext cx="795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dirty="0"/>
              <a:t>Gestión</a:t>
            </a:r>
          </a:p>
        </p:txBody>
      </p:sp>
      <p:sp>
        <p:nvSpPr>
          <p:cNvPr id="12" name="Abrir llave 11">
            <a:extLst>
              <a:ext uri="{FF2B5EF4-FFF2-40B4-BE49-F238E27FC236}">
                <a16:creationId xmlns:a16="http://schemas.microsoft.com/office/drawing/2014/main" id="{B899291D-3F68-40BD-9593-0DD80751F749}"/>
              </a:ext>
            </a:extLst>
          </p:cNvPr>
          <p:cNvSpPr/>
          <p:nvPr/>
        </p:nvSpPr>
        <p:spPr>
          <a:xfrm>
            <a:off x="5008508" y="224509"/>
            <a:ext cx="274032" cy="110932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3AC60D4-2528-436A-85DA-3033368D54BC}"/>
              </a:ext>
            </a:extLst>
          </p:cNvPr>
          <p:cNvSpPr txBox="1"/>
          <p:nvPr/>
        </p:nvSpPr>
        <p:spPr>
          <a:xfrm>
            <a:off x="5305426" y="140535"/>
            <a:ext cx="15756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1000" dirty="0"/>
              <a:t>Capacitado sobre la importancia y contenido del SIASAR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79E5823-EB33-44F5-88FE-C396377B7A27}"/>
              </a:ext>
            </a:extLst>
          </p:cNvPr>
          <p:cNvSpPr txBox="1"/>
          <p:nvPr/>
        </p:nvSpPr>
        <p:spPr>
          <a:xfrm>
            <a:off x="3518558" y="664791"/>
            <a:ext cx="1242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dirty="0"/>
              <a:t>Planificación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62E9BD1-FC5F-480C-B814-3A6238F44A36}"/>
              </a:ext>
            </a:extLst>
          </p:cNvPr>
          <p:cNvSpPr txBox="1"/>
          <p:nvPr/>
        </p:nvSpPr>
        <p:spPr>
          <a:xfrm>
            <a:off x="3547288" y="1074407"/>
            <a:ext cx="13024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dirty="0"/>
              <a:t>Sostenibilidad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E0D44AB-63CF-4C0E-8197-A4B862452A9A}"/>
              </a:ext>
            </a:extLst>
          </p:cNvPr>
          <p:cNvSpPr txBox="1"/>
          <p:nvPr/>
        </p:nvSpPr>
        <p:spPr>
          <a:xfrm>
            <a:off x="5303585" y="620062"/>
            <a:ext cx="15756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1000" dirty="0"/>
              <a:t>Analizado resultados-</a:t>
            </a:r>
          </a:p>
          <a:p>
            <a:r>
              <a:rPr lang="es-NI" sz="1000" dirty="0"/>
              <a:t>Planes de fortalecimiento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FE6EF96-E8AC-45BA-B489-0D99EEE24B16}"/>
              </a:ext>
            </a:extLst>
          </p:cNvPr>
          <p:cNvSpPr txBox="1"/>
          <p:nvPr/>
        </p:nvSpPr>
        <p:spPr>
          <a:xfrm>
            <a:off x="5237811" y="2720685"/>
            <a:ext cx="1575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1000" dirty="0"/>
              <a:t>Capacitación concejales </a:t>
            </a:r>
          </a:p>
          <a:p>
            <a:r>
              <a:rPr lang="es-NI" sz="1000" dirty="0"/>
              <a:t>Importancia y Uso</a:t>
            </a:r>
          </a:p>
        </p:txBody>
      </p:sp>
      <p:sp>
        <p:nvSpPr>
          <p:cNvPr id="22" name="Flecha: a la derecha 21">
            <a:extLst>
              <a:ext uri="{FF2B5EF4-FFF2-40B4-BE49-F238E27FC236}">
                <a16:creationId xmlns:a16="http://schemas.microsoft.com/office/drawing/2014/main" id="{7AAA93C0-242A-4056-8101-4824AA307ACB}"/>
              </a:ext>
            </a:extLst>
          </p:cNvPr>
          <p:cNvSpPr/>
          <p:nvPr/>
        </p:nvSpPr>
        <p:spPr>
          <a:xfrm>
            <a:off x="7005535" y="2256602"/>
            <a:ext cx="451826" cy="2026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24" name="Rectángulo: esquinas diagonales redondeadas 23">
            <a:extLst>
              <a:ext uri="{FF2B5EF4-FFF2-40B4-BE49-F238E27FC236}">
                <a16:creationId xmlns:a16="http://schemas.microsoft.com/office/drawing/2014/main" id="{C82BDEAF-887E-4379-8195-B4838F08C16C}"/>
              </a:ext>
            </a:extLst>
          </p:cNvPr>
          <p:cNvSpPr/>
          <p:nvPr/>
        </p:nvSpPr>
        <p:spPr>
          <a:xfrm>
            <a:off x="7515369" y="268544"/>
            <a:ext cx="1340798" cy="4528899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dirty="0"/>
              <a:t>Coordinado con el FISE a nivel territorial y  UMAS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1BD1E92D-4B1E-4F47-B48E-8126672DCAC1}"/>
              </a:ext>
            </a:extLst>
          </p:cNvPr>
          <p:cNvSpPr txBox="1"/>
          <p:nvPr/>
        </p:nvSpPr>
        <p:spPr>
          <a:xfrm flipH="1">
            <a:off x="276447" y="695654"/>
            <a:ext cx="975471" cy="230832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NI" sz="900" b="1" dirty="0">
                <a:solidFill>
                  <a:schemeClr val="tx1"/>
                </a:solidFill>
              </a:rPr>
              <a:t>Suministra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6F4EB21-1128-4EB6-9571-A6E973F33ED3}"/>
              </a:ext>
            </a:extLst>
          </p:cNvPr>
          <p:cNvSpPr txBox="1"/>
          <p:nvPr/>
        </p:nvSpPr>
        <p:spPr>
          <a:xfrm flipH="1">
            <a:off x="1776664" y="926486"/>
            <a:ext cx="77440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900" b="1" dirty="0">
                <a:solidFill>
                  <a:schemeClr val="bg1"/>
                </a:solidFill>
              </a:rPr>
              <a:t>Usuarios</a:t>
            </a:r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B2665FC5-38E3-46DC-A27A-4231895595B7}"/>
              </a:ext>
            </a:extLst>
          </p:cNvPr>
          <p:cNvSpPr/>
          <p:nvPr/>
        </p:nvSpPr>
        <p:spPr>
          <a:xfrm>
            <a:off x="1251918" y="1412432"/>
            <a:ext cx="1760258" cy="1046862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sz="1200" b="1" dirty="0"/>
              <a:t>Prestador de servicio técnico UMAS</a:t>
            </a:r>
          </a:p>
          <a:p>
            <a:pPr algn="ctr"/>
            <a:r>
              <a:rPr lang="es-NI" sz="900" b="1" dirty="0">
                <a:latin typeface="+mj-lt"/>
              </a:rPr>
              <a:t>Usuarios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B385AAB9-B0F1-440D-BF82-AB892B0E2083}"/>
              </a:ext>
            </a:extLst>
          </p:cNvPr>
          <p:cNvSpPr txBox="1"/>
          <p:nvPr/>
        </p:nvSpPr>
        <p:spPr>
          <a:xfrm flipH="1">
            <a:off x="263953" y="1782383"/>
            <a:ext cx="975471" cy="230832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NI" sz="900" b="1" dirty="0">
                <a:solidFill>
                  <a:schemeClr val="tx1"/>
                </a:solidFill>
              </a:rPr>
              <a:t>Suministra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2CA273B3-1CEE-48D1-BCFF-202C88B39CE8}"/>
              </a:ext>
            </a:extLst>
          </p:cNvPr>
          <p:cNvSpPr txBox="1"/>
          <p:nvPr/>
        </p:nvSpPr>
        <p:spPr>
          <a:xfrm flipH="1">
            <a:off x="0" y="3808842"/>
            <a:ext cx="1365156" cy="507831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NI" sz="900" b="1" dirty="0">
                <a:solidFill>
                  <a:schemeClr val="tx1"/>
                </a:solidFill>
              </a:rPr>
              <a:t>Colaboradores recolección- análisis de información</a:t>
            </a:r>
          </a:p>
        </p:txBody>
      </p:sp>
      <p:sp>
        <p:nvSpPr>
          <p:cNvPr id="55" name="Abrir llave 54">
            <a:extLst>
              <a:ext uri="{FF2B5EF4-FFF2-40B4-BE49-F238E27FC236}">
                <a16:creationId xmlns:a16="http://schemas.microsoft.com/office/drawing/2014/main" id="{E7A20679-48E6-4477-B86D-C7E184D62EA8}"/>
              </a:ext>
            </a:extLst>
          </p:cNvPr>
          <p:cNvSpPr/>
          <p:nvPr/>
        </p:nvSpPr>
        <p:spPr>
          <a:xfrm>
            <a:off x="3182279" y="1520540"/>
            <a:ext cx="297712" cy="110932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57" name="Abrir llave 56">
            <a:extLst>
              <a:ext uri="{FF2B5EF4-FFF2-40B4-BE49-F238E27FC236}">
                <a16:creationId xmlns:a16="http://schemas.microsoft.com/office/drawing/2014/main" id="{C22A15A7-B571-4683-B762-B458EA9ABB74}"/>
              </a:ext>
            </a:extLst>
          </p:cNvPr>
          <p:cNvSpPr/>
          <p:nvPr/>
        </p:nvSpPr>
        <p:spPr>
          <a:xfrm>
            <a:off x="3183809" y="2632045"/>
            <a:ext cx="297712" cy="110932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59" name="Abrir llave 58">
            <a:extLst>
              <a:ext uri="{FF2B5EF4-FFF2-40B4-BE49-F238E27FC236}">
                <a16:creationId xmlns:a16="http://schemas.microsoft.com/office/drawing/2014/main" id="{169C9DAC-EFB2-436C-9D94-F2E11BE47D76}"/>
              </a:ext>
            </a:extLst>
          </p:cNvPr>
          <p:cNvSpPr/>
          <p:nvPr/>
        </p:nvSpPr>
        <p:spPr>
          <a:xfrm>
            <a:off x="3182279" y="3780801"/>
            <a:ext cx="297712" cy="110932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CEFDF7CF-A3E4-4B33-82DE-0C0A1BDFA0F0}"/>
              </a:ext>
            </a:extLst>
          </p:cNvPr>
          <p:cNvSpPr txBox="1"/>
          <p:nvPr/>
        </p:nvSpPr>
        <p:spPr>
          <a:xfrm>
            <a:off x="3489280" y="2095994"/>
            <a:ext cx="13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dirty="0"/>
              <a:t>Rendición de cuenta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AC206E78-60A9-4670-ABEF-1ED5ED062C45}"/>
              </a:ext>
            </a:extLst>
          </p:cNvPr>
          <p:cNvSpPr txBox="1"/>
          <p:nvPr/>
        </p:nvSpPr>
        <p:spPr>
          <a:xfrm>
            <a:off x="3489280" y="1788784"/>
            <a:ext cx="11875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dirty="0"/>
              <a:t>Planificación</a:t>
            </a: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E368BF0E-ED27-4766-9EB5-FF583AE83565}"/>
              </a:ext>
            </a:extLst>
          </p:cNvPr>
          <p:cNvSpPr txBox="1"/>
          <p:nvPr/>
        </p:nvSpPr>
        <p:spPr>
          <a:xfrm>
            <a:off x="3479991" y="1506307"/>
            <a:ext cx="1309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dirty="0"/>
              <a:t>Priorizar AT</a:t>
            </a: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F38DFEAB-46DC-42CD-9EE6-5685E666734E}"/>
              </a:ext>
            </a:extLst>
          </p:cNvPr>
          <p:cNvSpPr txBox="1"/>
          <p:nvPr/>
        </p:nvSpPr>
        <p:spPr>
          <a:xfrm>
            <a:off x="3459065" y="3307344"/>
            <a:ext cx="13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dirty="0"/>
              <a:t>Rendición de cuenta</a:t>
            </a: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6D57F0D3-0E01-4DD2-B664-DA0FB27CF235}"/>
              </a:ext>
            </a:extLst>
          </p:cNvPr>
          <p:cNvSpPr txBox="1"/>
          <p:nvPr/>
        </p:nvSpPr>
        <p:spPr>
          <a:xfrm>
            <a:off x="3438871" y="2843900"/>
            <a:ext cx="1387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dirty="0"/>
              <a:t>Priorización de Recursos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A145A849-59E8-48EB-9A0F-859621E22E83}"/>
              </a:ext>
            </a:extLst>
          </p:cNvPr>
          <p:cNvSpPr txBox="1"/>
          <p:nvPr/>
        </p:nvSpPr>
        <p:spPr>
          <a:xfrm>
            <a:off x="3474968" y="2618647"/>
            <a:ext cx="1309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dirty="0"/>
              <a:t>Gestión </a:t>
            </a:r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95E05B41-85B1-43BC-9A54-1DFB8164125C}"/>
              </a:ext>
            </a:extLst>
          </p:cNvPr>
          <p:cNvSpPr txBox="1"/>
          <p:nvPr/>
        </p:nvSpPr>
        <p:spPr>
          <a:xfrm>
            <a:off x="3421438" y="4374977"/>
            <a:ext cx="13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dirty="0"/>
              <a:t>Rendición de cuenta</a:t>
            </a: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8B3E9355-67E2-4C57-849E-0B16E7E0D93B}"/>
              </a:ext>
            </a:extLst>
          </p:cNvPr>
          <p:cNvSpPr txBox="1"/>
          <p:nvPr/>
        </p:nvSpPr>
        <p:spPr>
          <a:xfrm>
            <a:off x="3401244" y="3911533"/>
            <a:ext cx="1387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dirty="0"/>
              <a:t>Priorización de Acciones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5DF7C452-AD87-49C0-B930-97EA9F42935B}"/>
              </a:ext>
            </a:extLst>
          </p:cNvPr>
          <p:cNvSpPr txBox="1"/>
          <p:nvPr/>
        </p:nvSpPr>
        <p:spPr>
          <a:xfrm>
            <a:off x="3437341" y="3686280"/>
            <a:ext cx="1309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dirty="0"/>
              <a:t>Gestión </a:t>
            </a:r>
          </a:p>
        </p:txBody>
      </p:sp>
      <p:sp>
        <p:nvSpPr>
          <p:cNvPr id="5" name="Abrir llave 4">
            <a:extLst>
              <a:ext uri="{FF2B5EF4-FFF2-40B4-BE49-F238E27FC236}">
                <a16:creationId xmlns:a16="http://schemas.microsoft.com/office/drawing/2014/main" id="{ACAF13D0-662C-4D4D-B800-78B10255BC29}"/>
              </a:ext>
            </a:extLst>
          </p:cNvPr>
          <p:cNvSpPr/>
          <p:nvPr/>
        </p:nvSpPr>
        <p:spPr>
          <a:xfrm>
            <a:off x="4978194" y="1515458"/>
            <a:ext cx="297712" cy="110932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9" name="Abrir llave 8">
            <a:extLst>
              <a:ext uri="{FF2B5EF4-FFF2-40B4-BE49-F238E27FC236}">
                <a16:creationId xmlns:a16="http://schemas.microsoft.com/office/drawing/2014/main" id="{062E4349-2E75-4570-B57B-201E9CECF847}"/>
              </a:ext>
            </a:extLst>
          </p:cNvPr>
          <p:cNvSpPr/>
          <p:nvPr/>
        </p:nvSpPr>
        <p:spPr>
          <a:xfrm>
            <a:off x="4978194" y="2681507"/>
            <a:ext cx="297712" cy="110932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10" name="Abrir llave 9">
            <a:extLst>
              <a:ext uri="{FF2B5EF4-FFF2-40B4-BE49-F238E27FC236}">
                <a16:creationId xmlns:a16="http://schemas.microsoft.com/office/drawing/2014/main" id="{A4260533-376A-4CA3-B392-412515CD99D9}"/>
              </a:ext>
            </a:extLst>
          </p:cNvPr>
          <p:cNvSpPr/>
          <p:nvPr/>
        </p:nvSpPr>
        <p:spPr>
          <a:xfrm>
            <a:off x="4972848" y="3847556"/>
            <a:ext cx="297712" cy="110932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grpSp>
        <p:nvGrpSpPr>
          <p:cNvPr id="41" name="Grupo 40">
            <a:extLst>
              <a:ext uri="{FF2B5EF4-FFF2-40B4-BE49-F238E27FC236}">
                <a16:creationId xmlns:a16="http://schemas.microsoft.com/office/drawing/2014/main" id="{CCC44EF4-7B9F-46BA-B914-CCDAAA42807F}"/>
              </a:ext>
            </a:extLst>
          </p:cNvPr>
          <p:cNvGrpSpPr/>
          <p:nvPr/>
        </p:nvGrpSpPr>
        <p:grpSpPr>
          <a:xfrm>
            <a:off x="5227460" y="1402942"/>
            <a:ext cx="1651805" cy="3215244"/>
            <a:chOff x="5227460" y="1466737"/>
            <a:chExt cx="1651805" cy="3329585"/>
          </a:xfrm>
        </p:grpSpPr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B16F2B12-F2DC-4439-B8F6-05185E5450E5}"/>
                </a:ext>
              </a:extLst>
            </p:cNvPr>
            <p:cNvSpPr txBox="1"/>
            <p:nvPr/>
          </p:nvSpPr>
          <p:spPr>
            <a:xfrm>
              <a:off x="5227460" y="4034978"/>
              <a:ext cx="156595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NI" sz="1000" dirty="0"/>
                <a:t>Capacitación personal</a:t>
              </a:r>
            </a:p>
          </p:txBody>
        </p:sp>
        <p:sp>
          <p:nvSpPr>
            <p:cNvPr id="48" name="CuadroTexto 47">
              <a:extLst>
                <a:ext uri="{FF2B5EF4-FFF2-40B4-BE49-F238E27FC236}">
                  <a16:creationId xmlns:a16="http://schemas.microsoft.com/office/drawing/2014/main" id="{0A390B8E-39BB-44C1-AB64-8612C6A522AC}"/>
                </a:ext>
              </a:extLst>
            </p:cNvPr>
            <p:cNvSpPr txBox="1"/>
            <p:nvPr/>
          </p:nvSpPr>
          <p:spPr>
            <a:xfrm>
              <a:off x="5256985" y="1466737"/>
              <a:ext cx="1575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NI" sz="1000" dirty="0"/>
                <a:t>Apoyo  para la actualización.</a:t>
              </a:r>
            </a:p>
          </p:txBody>
        </p: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25B5840A-030F-4E3F-8B5B-9ADCF6A59449}"/>
                </a:ext>
              </a:extLst>
            </p:cNvPr>
            <p:cNvSpPr txBox="1"/>
            <p:nvPr/>
          </p:nvSpPr>
          <p:spPr>
            <a:xfrm>
              <a:off x="5227461" y="4242324"/>
              <a:ext cx="156595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NI" sz="1000" dirty="0"/>
                <a:t>Institucionalizarlo herramienta de diagnóstico</a:t>
              </a:r>
            </a:p>
          </p:txBody>
        </p:sp>
        <p:sp>
          <p:nvSpPr>
            <p:cNvPr id="52" name="CuadroTexto 51">
              <a:extLst>
                <a:ext uri="{FF2B5EF4-FFF2-40B4-BE49-F238E27FC236}">
                  <a16:creationId xmlns:a16="http://schemas.microsoft.com/office/drawing/2014/main" id="{23831F14-6C6B-4E53-B39F-A042ECE03031}"/>
                </a:ext>
              </a:extLst>
            </p:cNvPr>
            <p:cNvSpPr txBox="1"/>
            <p:nvPr/>
          </p:nvSpPr>
          <p:spPr>
            <a:xfrm>
              <a:off x="5253167" y="1843312"/>
              <a:ext cx="1626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NI" sz="1000" dirty="0"/>
                <a:t>Analizado resultados-</a:t>
              </a:r>
            </a:p>
            <a:p>
              <a:r>
                <a:rPr lang="es-NI" sz="1000" dirty="0"/>
                <a:t>Planes de fortalecimiento</a:t>
              </a:r>
            </a:p>
          </p:txBody>
        </p:sp>
        <p:sp>
          <p:nvSpPr>
            <p:cNvPr id="53" name="CuadroTexto 52">
              <a:extLst>
                <a:ext uri="{FF2B5EF4-FFF2-40B4-BE49-F238E27FC236}">
                  <a16:creationId xmlns:a16="http://schemas.microsoft.com/office/drawing/2014/main" id="{F7E017E9-5E03-4847-89C1-89BA6781F89D}"/>
                </a:ext>
              </a:extLst>
            </p:cNvPr>
            <p:cNvSpPr txBox="1"/>
            <p:nvPr/>
          </p:nvSpPr>
          <p:spPr>
            <a:xfrm>
              <a:off x="5253167" y="2253425"/>
              <a:ext cx="1575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NI" sz="1000" dirty="0"/>
                <a:t>Evaluación y devolución </a:t>
              </a:r>
            </a:p>
            <a:p>
              <a:r>
                <a:rPr lang="es-NI" sz="1000" dirty="0"/>
                <a:t>De resultados.</a:t>
              </a:r>
            </a:p>
          </p:txBody>
        </p:sp>
      </p:grp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C134C44-E564-4DF2-84CB-C1F6BFF098A6}"/>
              </a:ext>
            </a:extLst>
          </p:cNvPr>
          <p:cNvSpPr txBox="1"/>
          <p:nvPr/>
        </p:nvSpPr>
        <p:spPr>
          <a:xfrm>
            <a:off x="5237811" y="3190497"/>
            <a:ext cx="1575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1000" dirty="0"/>
              <a:t>Evaluación y devolución </a:t>
            </a:r>
          </a:p>
          <a:p>
            <a:r>
              <a:rPr lang="es-NI" sz="1000" dirty="0"/>
              <a:t>De resultados.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85ECC47-403A-45C0-8958-76ED0DEEEE05}"/>
              </a:ext>
            </a:extLst>
          </p:cNvPr>
          <p:cNvSpPr txBox="1"/>
          <p:nvPr/>
        </p:nvSpPr>
        <p:spPr>
          <a:xfrm>
            <a:off x="5237811" y="4551222"/>
            <a:ext cx="15659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1000" dirty="0"/>
              <a:t>Integrarlo en SME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D4785DE-26C8-4957-9CDE-17D8C14D5EEE}"/>
              </a:ext>
            </a:extLst>
          </p:cNvPr>
          <p:cNvSpPr txBox="1"/>
          <p:nvPr/>
        </p:nvSpPr>
        <p:spPr>
          <a:xfrm>
            <a:off x="382772" y="998079"/>
            <a:ext cx="4572000" cy="16004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s-ES" sz="1400" b="1" kern="15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 Unicode MS"/>
              </a:rPr>
              <a:t>Proyecto: Jinotega</a:t>
            </a:r>
          </a:p>
          <a:p>
            <a:pPr algn="just"/>
            <a:r>
              <a:rPr lang="es-ES" sz="1400" kern="150" dirty="0">
                <a:effectLst/>
                <a:latin typeface="Arial" panose="020B0604020202020204" pitchFamily="34" charset="0"/>
                <a:ea typeface="Arial Unicode MS"/>
              </a:rPr>
              <a:t>IOV 3. 10 CAPS del mismo número de comunidades rurales de Jinotega mejoran su clasificación en cuanto a la calidad de su gestión, de acuerdo a los parámetros definidos por el sistema de información de agua y saneamiento rural adoptado a nivel nacional (SIASAR), contribuyendo a un mejor servicio para 5,147 personas</a:t>
            </a:r>
            <a:endParaRPr lang="es-NI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3369B95-C476-4FF8-9C6C-9D3C705B7BEE}"/>
              </a:ext>
            </a:extLst>
          </p:cNvPr>
          <p:cNvSpPr txBox="1"/>
          <p:nvPr/>
        </p:nvSpPr>
        <p:spPr>
          <a:xfrm>
            <a:off x="255180" y="234467"/>
            <a:ext cx="4699592" cy="307777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NI" b="1" dirty="0">
                <a:solidFill>
                  <a:schemeClr val="tx1"/>
                </a:solidFill>
              </a:rPr>
              <a:t>Incorporación en alcances Proyectos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8D8392-EBB5-4CE0-A707-9CC7644F4699}"/>
              </a:ext>
            </a:extLst>
          </p:cNvPr>
          <p:cNvSpPr txBox="1"/>
          <p:nvPr/>
        </p:nvSpPr>
        <p:spPr>
          <a:xfrm>
            <a:off x="318976" y="2838909"/>
            <a:ext cx="4572000" cy="11695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1400" kern="150" dirty="0">
                <a:effectLst/>
                <a:latin typeface="Arial" panose="020B0604020202020204" pitchFamily="34" charset="0"/>
                <a:ea typeface="Arial Unicode MS"/>
              </a:rPr>
              <a:t>IVO3.1 Implementado un proceso de formación y acompañamiento en torno al SIASAR y su uso para la planificación de acciones en agua y saneamiento en la que participan al menos 3  técnicos de la UMAS y miembros del Consejo Municipal de Jinotega</a:t>
            </a:r>
            <a:endParaRPr lang="es-NI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F1F7AE6-14B4-4B28-82DE-D10DDCC0A5C6}"/>
              </a:ext>
            </a:extLst>
          </p:cNvPr>
          <p:cNvSpPr txBox="1"/>
          <p:nvPr/>
        </p:nvSpPr>
        <p:spPr>
          <a:xfrm>
            <a:off x="4951954" y="239435"/>
            <a:ext cx="3934048" cy="307777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NI" b="1" dirty="0">
                <a:solidFill>
                  <a:schemeClr val="tx1"/>
                </a:solidFill>
              </a:rPr>
              <a:t>Incorporación en Planes de fortalecimiento</a:t>
            </a:r>
          </a:p>
        </p:txBody>
      </p:sp>
      <p:sp>
        <p:nvSpPr>
          <p:cNvPr id="5" name="Flecha: hacia abajo 4">
            <a:hlinkClick r:id="rId2" action="ppaction://hlinkfile"/>
            <a:extLst>
              <a:ext uri="{FF2B5EF4-FFF2-40B4-BE49-F238E27FC236}">
                <a16:creationId xmlns:a16="http://schemas.microsoft.com/office/drawing/2014/main" id="{9617441B-54CD-4880-AB29-22BF894B13A6}"/>
              </a:ext>
            </a:extLst>
          </p:cNvPr>
          <p:cNvSpPr/>
          <p:nvPr/>
        </p:nvSpPr>
        <p:spPr>
          <a:xfrm>
            <a:off x="6544404" y="1341913"/>
            <a:ext cx="374574" cy="3077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717A6DF-9CB9-44E4-B826-A74FE813F45B}"/>
              </a:ext>
            </a:extLst>
          </p:cNvPr>
          <p:cNvSpPr txBox="1"/>
          <p:nvPr/>
        </p:nvSpPr>
        <p:spPr>
          <a:xfrm>
            <a:off x="5767715" y="688635"/>
            <a:ext cx="1927952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NI" dirty="0"/>
              <a:t>Matriz de clasificación de los CAPS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05647D4-169C-4C40-A0A1-FCC4B931D161}"/>
              </a:ext>
            </a:extLst>
          </p:cNvPr>
          <p:cNvSpPr txBox="1"/>
          <p:nvPr/>
        </p:nvSpPr>
        <p:spPr>
          <a:xfrm>
            <a:off x="5767715" y="1920688"/>
            <a:ext cx="1927952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NI" dirty="0"/>
              <a:t>Planes de Fortalecimiento</a:t>
            </a:r>
          </a:p>
        </p:txBody>
      </p:sp>
      <p:sp>
        <p:nvSpPr>
          <p:cNvPr id="14" name="Flecha: hacia abajo 13">
            <a:hlinkClick r:id="rId3" action="ppaction://hlinkfile"/>
            <a:extLst>
              <a:ext uri="{FF2B5EF4-FFF2-40B4-BE49-F238E27FC236}">
                <a16:creationId xmlns:a16="http://schemas.microsoft.com/office/drawing/2014/main" id="{8036ED41-C6CD-46A1-8E5E-DC11D6805348}"/>
              </a:ext>
            </a:extLst>
          </p:cNvPr>
          <p:cNvSpPr/>
          <p:nvPr/>
        </p:nvSpPr>
        <p:spPr>
          <a:xfrm>
            <a:off x="6643171" y="2598517"/>
            <a:ext cx="275807" cy="4421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933778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2CD0A0B1-27E3-4284-B544-CCEC85C560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7937639"/>
              </p:ext>
            </p:extLst>
          </p:nvPr>
        </p:nvGraphicFramePr>
        <p:xfrm>
          <a:off x="325031" y="1218092"/>
          <a:ext cx="3725973" cy="2707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518FB731-FADE-4392-9D46-46DB4E0B4E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5685069"/>
              </p:ext>
            </p:extLst>
          </p:nvPr>
        </p:nvGraphicFramePr>
        <p:xfrm>
          <a:off x="4401878" y="1137536"/>
          <a:ext cx="3815833" cy="3072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2D735594-4B16-4731-8B0E-BD5C0E19F649}"/>
              </a:ext>
            </a:extLst>
          </p:cNvPr>
          <p:cNvSpPr txBox="1"/>
          <p:nvPr/>
        </p:nvSpPr>
        <p:spPr>
          <a:xfrm>
            <a:off x="1935126" y="329609"/>
            <a:ext cx="45336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NI" b="1" dirty="0">
                <a:solidFill>
                  <a:schemeClr val="accent1"/>
                </a:solidFill>
              </a:rPr>
              <a:t>Ejemplos de utilización de herramienta del SIASAR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42E00DA-7EA4-4726-9D10-76DE65EC3528}"/>
              </a:ext>
            </a:extLst>
          </p:cNvPr>
          <p:cNvSpPr txBox="1"/>
          <p:nvPr/>
        </p:nvSpPr>
        <p:spPr>
          <a:xfrm>
            <a:off x="893134" y="933007"/>
            <a:ext cx="2083982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NI" b="1" dirty="0">
                <a:solidFill>
                  <a:schemeClr val="bg1"/>
                </a:solidFill>
              </a:rPr>
              <a:t>Sistema de Monitoreo</a:t>
            </a:r>
          </a:p>
        </p:txBody>
      </p:sp>
    </p:spTree>
    <p:extLst>
      <p:ext uri="{BB962C8B-B14F-4D97-AF65-F5344CB8AC3E}">
        <p14:creationId xmlns:p14="http://schemas.microsoft.com/office/powerpoint/2010/main" val="1296857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8B771AA-CBDA-4DB5-8461-DDB0D4F6C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5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399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376A64D-9E1B-44D7-B805-2ABA008ACADE}"/>
              </a:ext>
            </a:extLst>
          </p:cNvPr>
          <p:cNvSpPr txBox="1"/>
          <p:nvPr/>
        </p:nvSpPr>
        <p:spPr>
          <a:xfrm>
            <a:off x="2998380" y="361507"/>
            <a:ext cx="3540643" cy="523220"/>
          </a:xfrm>
          <a:prstGeom prst="rect">
            <a:avLst/>
          </a:prstGeom>
          <a:solidFill>
            <a:schemeClr val="accent1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NI" b="1" dirty="0">
                <a:solidFill>
                  <a:schemeClr val="bg1"/>
                </a:solidFill>
              </a:rPr>
              <a:t>RETOS</a:t>
            </a:r>
            <a:r>
              <a:rPr lang="es-NI" b="1" dirty="0"/>
              <a:t> </a:t>
            </a:r>
            <a:r>
              <a:rPr lang="es-NI" b="1" dirty="0">
                <a:solidFill>
                  <a:schemeClr val="bg1"/>
                </a:solidFill>
              </a:rPr>
              <a:t>– PARA UN MEJOR USO DEL SIASAR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3B7DE40-8960-492D-AF32-810F865CB593}"/>
              </a:ext>
            </a:extLst>
          </p:cNvPr>
          <p:cNvSpPr txBox="1"/>
          <p:nvPr/>
        </p:nvSpPr>
        <p:spPr>
          <a:xfrm>
            <a:off x="1031360" y="971487"/>
            <a:ext cx="7378994" cy="3950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s-NI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AGILIZAR LOS MECANISMOS DE ACTUALIZACION DE LOS DATOS EN EL SISTEMA.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es-NI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s-NI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MEJORAR LA COORDINACIÓN CON EL MINSA PARA REGISTRAR RESULTADOS DE CALIDAD DE AGUA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es-NI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s-NI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PROFUNDIZAR EN LA FORMACION A LOS CAPS SOBRE LA IMPORTANCIA DEL SIASAR.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es-NI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NI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SIASAR, PUEDE SER UN PUNTO DE PARTIDA IMPORTANTE PARA CONCRETIZAR LA COORDINACION INTERINSTITUCIONAL EN EL TERRITORIO.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NI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SOSTENIBILIDAD PARA LA ACTUALIZACIÓN DE LOS DATOS.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NI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MEJORAR EL CONOCIMIENTO DE LA HERRAMIENTA  CON LOS TOMADORES DE DECISION, PARA QUE LAS MISMAS SE REALICEN DE MANERA INFORMADA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NI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ACTORES DEL SECTOR SE APROPIEN DE LA HERRAMIENTA PARA LA PRIORIZACIÓN DE LAS INTERVENCIONES.</a:t>
            </a:r>
            <a:endParaRPr lang="es-NI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es-NI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787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119D64C-1DEF-4060-964A-F29850EC0873}"/>
              </a:ext>
            </a:extLst>
          </p:cNvPr>
          <p:cNvSpPr txBox="1"/>
          <p:nvPr/>
        </p:nvSpPr>
        <p:spPr>
          <a:xfrm>
            <a:off x="2371060" y="2190307"/>
            <a:ext cx="4529470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s-NI" sz="1800" b="1" dirty="0">
                <a:solidFill>
                  <a:schemeClr val="bg1"/>
                </a:solidFill>
              </a:rPr>
              <a:t>MUCHAS GRACIAS</a:t>
            </a:r>
          </a:p>
        </p:txBody>
      </p:sp>
    </p:spTree>
    <p:extLst>
      <p:ext uri="{BB962C8B-B14F-4D97-AF65-F5344CB8AC3E}">
        <p14:creationId xmlns:p14="http://schemas.microsoft.com/office/powerpoint/2010/main" val="2247492696"/>
      </p:ext>
    </p:extLst>
  </p:cSld>
  <p:clrMapOvr>
    <a:masterClrMapping/>
  </p:clrMapOvr>
</p:sld>
</file>

<file path=ppt/theme/theme1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446</Words>
  <Application>Microsoft Office PowerPoint</Application>
  <PresentationFormat>Presentación en pantalla (16:9)</PresentationFormat>
  <Paragraphs>78</Paragraphs>
  <Slides>9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Merriweather</vt:lpstr>
      <vt:lpstr>Wingdings</vt:lpstr>
      <vt:lpstr>Roboto</vt:lpstr>
      <vt:lpstr>Arial</vt:lpstr>
      <vt:lpstr>Calibri</vt:lpstr>
      <vt:lpstr>Paradigm</vt:lpstr>
      <vt:lpstr>Experiencia de </vt:lpstr>
      <vt:lpstr>ÁMBITO DE TRABAJO DE ONGAWA Y TERRITORIOS</vt:lpstr>
      <vt:lpstr>Nuestra experiencia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Experiencia de</dc:title>
  <dc:creator>hp</dc:creator>
  <cp:lastModifiedBy>Rosa Saenz</cp:lastModifiedBy>
  <cp:revision>18</cp:revision>
  <dcterms:modified xsi:type="dcterms:W3CDTF">2020-10-16T16:30:36Z</dcterms:modified>
</cp:coreProperties>
</file>